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elestia-R1---OverlayTitleHD.png">
            <a:extLst>
              <a:ext uri="{FF2B5EF4-FFF2-40B4-BE49-F238E27FC236}">
                <a16:creationId xmlns:a16="http://schemas.microsoft.com/office/drawing/2014/main" id="{87BE1599-5EC5-C026-FD7B-B05C0E787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823" cy="6856216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31FED4E-26C0-1720-C60B-17801F86E49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962396" y="1964268"/>
            <a:ext cx="7197727" cy="2421468"/>
          </a:xfrm>
        </p:spPr>
        <p:txBody>
          <a:bodyPr anchor="b"/>
          <a:lstStyle>
            <a:lvl1pPr algn="r">
              <a:defRPr sz="48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857593B-C384-188B-37F9-2C65B0C9D58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962396" y="4385727"/>
            <a:ext cx="7197727" cy="1405469"/>
          </a:xfrm>
        </p:spPr>
        <p:txBody>
          <a:bodyPr anchor="t"/>
          <a:lstStyle>
            <a:lvl1pPr marL="0" indent="0" algn="r">
              <a:buNone/>
              <a:defRPr cap="all"/>
            </a:lvl1pPr>
          </a:lstStyle>
          <a:p>
            <a:pPr lvl="0"/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2CA38E-5320-BD08-59D7-1A29BD7A0A4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932554" y="5870576"/>
            <a:ext cx="1600200" cy="377820"/>
          </a:xfrm>
        </p:spPr>
        <p:txBody>
          <a:bodyPr/>
          <a:lstStyle>
            <a:lvl1pPr>
              <a:defRPr/>
            </a:lvl1pPr>
          </a:lstStyle>
          <a:p>
            <a:pPr lvl="0"/>
            <a:fld id="{75873E10-9FA7-4A9A-826B-D197202E40F5}" type="datetime1">
              <a:rPr lang="en-US"/>
              <a:pPr lvl="0"/>
              <a:t>2/20/2024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4F94C7-36CA-D3B7-FFEE-B1C488F3702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962396" y="5870576"/>
            <a:ext cx="4893960" cy="37782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619F25-0B57-6B69-0A67-2A5212FBCB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608960" y="5870576"/>
            <a:ext cx="551163" cy="377820"/>
          </a:xfrm>
        </p:spPr>
        <p:txBody>
          <a:bodyPr/>
          <a:lstStyle>
            <a:lvl1pPr>
              <a:defRPr/>
            </a:lvl1pPr>
          </a:lstStyle>
          <a:p>
            <a:pPr lvl="0"/>
            <a:fld id="{AE9B906B-2B1D-4C43-B22E-EDEB8A9764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11924"/>
      </p:ext>
    </p:extLst>
  </p:cSld>
  <p:clrMapOvr>
    <a:masterClrMapping/>
  </p:clrMapOvr>
  <p:transition spd="med">
    <p:push dir="u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elestia-R1---OverlayContentHD.png">
            <a:extLst>
              <a:ext uri="{FF2B5EF4-FFF2-40B4-BE49-F238E27FC236}">
                <a16:creationId xmlns:a16="http://schemas.microsoft.com/office/drawing/2014/main" id="{F9CF8D0C-1543-7433-3AEF-440D6644A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3" cy="6856216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007F81C-966F-1613-9895-3414E869A1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4732861"/>
            <a:ext cx="10131423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635076B-C022-590A-54E3-2688B923C85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371600" y="932111"/>
            <a:ext cx="8759823" cy="3164976"/>
          </a:xfrm>
          <a:ln w="50804" cap="sq">
            <a:solidFill>
              <a:srgbClr val="FFFFFF"/>
            </a:solidFill>
            <a:miter/>
          </a:ln>
          <a:effectLst>
            <a:outerShdw dir="16200000" algn="tl">
              <a:srgbClr val="000000">
                <a:alpha val="43000"/>
              </a:srgbClr>
            </a:outerShdw>
          </a:effectLst>
        </p:spPr>
        <p:txBody>
          <a:bodyPr anchor="t"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679B0C5-9F7C-4AAD-2111-CC0719B4437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800" y="5299606"/>
            <a:ext cx="10131423" cy="493711"/>
          </a:xfrm>
        </p:spPr>
        <p:txBody>
          <a:bodyPr anchor="t"/>
          <a:lstStyle>
            <a:lvl1pPr marL="0" indent="0">
              <a:buNone/>
              <a:defRPr sz="1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7D4C204-EE33-CFDF-DA26-E99DA6B67E9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BE191A-7C83-45C5-B736-934F447E61E0}" type="datetime1">
              <a:rPr lang="en-US"/>
              <a:pPr lvl="0"/>
              <a:t>2/20/2024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2997A23-7F7E-6E1B-45EC-EB4FA34B981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CCE5C15-DD85-F92A-7897-E9C88A4BF2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2A9F36-8836-4AE7-AB8E-FB77C88ADE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52816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elestia-R1---OverlayContentHD.png">
            <a:extLst>
              <a:ext uri="{FF2B5EF4-FFF2-40B4-BE49-F238E27FC236}">
                <a16:creationId xmlns:a16="http://schemas.microsoft.com/office/drawing/2014/main" id="{DD771344-239A-75DD-FEED-BDC935677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3" cy="6856216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995DB3F-C590-7A31-E747-23219DF058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10131423" cy="3124203"/>
          </a:xfrm>
        </p:spPr>
        <p:txBody>
          <a:bodyPr/>
          <a:lstStyle>
            <a:lvl1pPr>
              <a:defRPr sz="3200" cap="none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AA07779-5DDF-0D64-A301-77DC65E2BE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800" y="4343400"/>
            <a:ext cx="10131423" cy="1447796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37E5D9-B280-F25D-682D-D43E4EE0A53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8723EB-374D-408E-BBFD-8ED40035DD4A}" type="datetime1">
              <a:rPr lang="en-US"/>
              <a:pPr lvl="0"/>
              <a:t>2/20/2024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0D6A98-D0FC-DFB2-46D4-BDD5954CE90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E7A99B-0159-2DD9-C99A-89F1BEF6D41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0EF9BD-0FE9-4BAE-9A5C-8BBC4D12831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80906"/>
      </p:ext>
    </p:extLst>
  </p:cSld>
  <p:clrMapOvr>
    <a:masterClrMapping/>
  </p:clrMapOvr>
  <p:transition spd="med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elestia-R1---OverlayContentHD.png">
            <a:extLst>
              <a:ext uri="{FF2B5EF4-FFF2-40B4-BE49-F238E27FC236}">
                <a16:creationId xmlns:a16="http://schemas.microsoft.com/office/drawing/2014/main" id="{B55EB1E8-D3A7-4DBB-71B0-2B259FEDD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3" cy="6856216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3" name="TextBox 12">
            <a:extLst>
              <a:ext uri="{FF2B5EF4-FFF2-40B4-BE49-F238E27FC236}">
                <a16:creationId xmlns:a16="http://schemas.microsoft.com/office/drawing/2014/main" id="{E703D301-F602-3E15-3669-A0F62A614AD6}"/>
              </a:ext>
            </a:extLst>
          </p:cNvPr>
          <p:cNvSpPr txBox="1"/>
          <p:nvPr/>
        </p:nvSpPr>
        <p:spPr>
          <a:xfrm>
            <a:off x="10237869" y="2743200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Calibri"/>
              </a:rPr>
              <a:t>”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DADF05D4-BDF6-D680-BDA1-A09EFE643292}"/>
              </a:ext>
            </a:extLst>
          </p:cNvPr>
          <p:cNvSpPr txBox="1"/>
          <p:nvPr/>
        </p:nvSpPr>
        <p:spPr>
          <a:xfrm>
            <a:off x="488271" y="823334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Calibri"/>
              </a:rPr>
              <a:t>“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DBF588-3C82-1262-4CD3-DC85C3F447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2270" y="609603"/>
            <a:ext cx="9550395" cy="2743200"/>
          </a:xfrm>
        </p:spPr>
        <p:txBody>
          <a:bodyPr/>
          <a:lstStyle>
            <a:lvl1pPr>
              <a:defRPr sz="3200" cap="none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9ED81B3-3365-C82F-5DF2-55BB4D31BC1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97874" y="3352803"/>
            <a:ext cx="9339187" cy="3810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CC3CC86-C262-AB92-7572-577F2B67AD0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7464" y="4343400"/>
            <a:ext cx="10152363" cy="1447796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41B3670-686B-5A0C-3E9F-0E03415D2F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C8AFB0-ECA3-496F-A149-9246B1E663FD}" type="datetime1">
              <a:rPr lang="en-US"/>
              <a:pPr lvl="0"/>
              <a:t>2/20/2024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72B909E-5A5A-C7A1-A7AC-A916EB5349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17A8C2F-708B-6E68-F669-C8BE87318ED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383A16-4569-462D-A1BA-CD123DA29C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24385"/>
      </p:ext>
    </p:extLst>
  </p:cSld>
  <p:clrMapOvr>
    <a:masterClrMapping/>
  </p:clrMapOvr>
  <p:transition spd="med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elestia-R1---OverlayContentHD.png">
            <a:extLst>
              <a:ext uri="{FF2B5EF4-FFF2-40B4-BE49-F238E27FC236}">
                <a16:creationId xmlns:a16="http://schemas.microsoft.com/office/drawing/2014/main" id="{BEFC00D8-4950-E3F9-CD08-1FF28B86E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3" cy="6856216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FB0C617-9D70-8D38-56A7-3CAE4EFE81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3308582"/>
            <a:ext cx="10131423" cy="1468800"/>
          </a:xfrm>
        </p:spPr>
        <p:txBody>
          <a:bodyPr anchor="b"/>
          <a:lstStyle>
            <a:lvl1pPr>
              <a:defRPr sz="3200" cap="none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3436509-EC54-C6FC-CAA7-E67C9BF5A3C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800" y="4777383"/>
            <a:ext cx="10131423" cy="860395"/>
          </a:xfrm>
        </p:spPr>
        <p:txBody>
          <a:bodyPr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A69BCD-DAAD-86CD-874D-2A711FF2B3C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62DB30-53D5-446B-BA80-CD6B9062A960}" type="datetime1">
              <a:rPr lang="en-US"/>
              <a:pPr lvl="0"/>
              <a:t>2/20/2024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2BE209-BAE8-4B00-3B5F-CCFD0A96055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5ABFE4-5EE2-6081-5B68-18EFCA31731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753B7A-CBA5-43E0-AB57-073F41495F4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34817"/>
      </p:ext>
    </p:extLst>
  </p:cSld>
  <p:clrMapOvr>
    <a:masterClrMapping/>
  </p:clrMapOvr>
  <p:transition spd="med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elestia-R1---OverlayContentHD.png">
            <a:extLst>
              <a:ext uri="{FF2B5EF4-FFF2-40B4-BE49-F238E27FC236}">
                <a16:creationId xmlns:a16="http://schemas.microsoft.com/office/drawing/2014/main" id="{33EF4C36-6079-6FD0-FED1-ACEC4F899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3" cy="6856216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3" name="TextBox 12">
            <a:extLst>
              <a:ext uri="{FF2B5EF4-FFF2-40B4-BE49-F238E27FC236}">
                <a16:creationId xmlns:a16="http://schemas.microsoft.com/office/drawing/2014/main" id="{AC25B7C1-DF3D-D5A3-C81D-B34B11302486}"/>
              </a:ext>
            </a:extLst>
          </p:cNvPr>
          <p:cNvSpPr txBox="1"/>
          <p:nvPr/>
        </p:nvSpPr>
        <p:spPr>
          <a:xfrm>
            <a:off x="10237869" y="2743200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Calibri"/>
              </a:rPr>
              <a:t>”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AC2DB96C-06C7-0ADF-28EC-2DF7D6A245A7}"/>
              </a:ext>
            </a:extLst>
          </p:cNvPr>
          <p:cNvSpPr txBox="1"/>
          <p:nvPr/>
        </p:nvSpPr>
        <p:spPr>
          <a:xfrm>
            <a:off x="488271" y="823334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Calibri"/>
              </a:rPr>
              <a:t>“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A1D63DB-7EDE-DD27-8A99-F1715667FE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2270" y="609603"/>
            <a:ext cx="9550395" cy="2743200"/>
          </a:xfrm>
        </p:spPr>
        <p:txBody>
          <a:bodyPr/>
          <a:lstStyle>
            <a:lvl1pPr>
              <a:defRPr sz="3200" cap="none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799593A-EC39-415B-D8C5-20F581A3D72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800" y="3886200"/>
            <a:ext cx="10135438" cy="888997"/>
          </a:xfrm>
        </p:spPr>
        <p:txBody>
          <a:bodyPr anchor="b"/>
          <a:lstStyle>
            <a:lvl1pPr marL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31B5638-DE87-DB5B-42B5-B2B3F40E747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800" y="4775197"/>
            <a:ext cx="10135438" cy="101599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B95197F-3E63-BAB9-DDCF-82FAEEE9C0E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8C6D1A-BC87-47CB-B6EC-06E072CDFEFF}" type="datetime1">
              <a:rPr lang="en-US"/>
              <a:pPr lvl="0"/>
              <a:t>2/20/2024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69E96D1-F71A-8318-E75C-D2223F11DAE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DA1FCC0-5C3A-5F5D-171B-7565E11196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974426-BDE6-4D01-933E-EAF1912DA7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86898"/>
      </p:ext>
    </p:extLst>
  </p:cSld>
  <p:clrMapOvr>
    <a:masterClrMapping/>
  </p:clrMapOvr>
  <p:transition spd="med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elestia-R1---OverlayContentHD.png">
            <a:extLst>
              <a:ext uri="{FF2B5EF4-FFF2-40B4-BE49-F238E27FC236}">
                <a16:creationId xmlns:a16="http://schemas.microsoft.com/office/drawing/2014/main" id="{6A08E998-244A-E427-DF24-21E3AF7D1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3" cy="6856216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592E73D-F83D-730E-A7FC-BCF7D21C72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10131423" cy="2743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658AA1C-F439-CB2B-2F52-BFAD0682228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800" y="3505196"/>
            <a:ext cx="10131423" cy="838203"/>
          </a:xfrm>
        </p:spPr>
        <p:txBody>
          <a:bodyPr anchor="b"/>
          <a:lstStyle>
            <a:lvl1pPr marL="0">
              <a:buNone/>
              <a:defRPr sz="28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A4B4AB8-19EA-B49C-15E7-0241FDF5F63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800" y="4343400"/>
            <a:ext cx="10131423" cy="1447796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4CF2600-91D6-1E0E-DC02-BB1B2C2C314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0FFAD4-7696-4FA6-9067-A46F05FD03D5}" type="datetime1">
              <a:rPr lang="en-US"/>
              <a:pPr lvl="0"/>
              <a:t>2/20/2024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73E8B3F-7301-967A-6DEC-2F48920AAE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ED55FED-1E00-5D01-B213-30F3B79A8E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A27D84-3BD3-480B-9BA0-878AAB57C26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41346"/>
      </p:ext>
    </p:extLst>
  </p:cSld>
  <p:clrMapOvr>
    <a:masterClrMapping/>
  </p:clrMapOvr>
  <p:transition spd="med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elestia-R1---OverlayContentHD.png">
            <a:extLst>
              <a:ext uri="{FF2B5EF4-FFF2-40B4-BE49-F238E27FC236}">
                <a16:creationId xmlns:a16="http://schemas.microsoft.com/office/drawing/2014/main" id="{26C4F751-269A-422B-4B76-5D74CFA3E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3" cy="6856216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F2CF749-98A4-D43B-FCA4-546C003D141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Vertical Text Placeholder 2">
            <a:extLst>
              <a:ext uri="{FF2B5EF4-FFF2-40B4-BE49-F238E27FC236}">
                <a16:creationId xmlns:a16="http://schemas.microsoft.com/office/drawing/2014/main" id="{C44C33FC-2A12-FE87-6F1F-81338DDE19F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CFA225-8E17-D046-8542-76F7E0C96D2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5614BE-F9D0-41D6-A4C3-7DCB23B47ABB}" type="datetime1">
              <a:rPr lang="en-US"/>
              <a:pPr lvl="0"/>
              <a:t>2/20/2024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6D93660-EB13-EAE5-D986-46F529E0FA9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9DF6CB-F654-7D4C-1A35-82A0FC5FC86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E41E04-D2A5-4E76-BA50-75F3B85D6E5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5981"/>
      </p:ext>
    </p:extLst>
  </p:cSld>
  <p:clrMapOvr>
    <a:masterClrMapping/>
  </p:clrMapOvr>
  <p:transition spd="med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elestia-R1---OverlayContentHD.png">
            <a:extLst>
              <a:ext uri="{FF2B5EF4-FFF2-40B4-BE49-F238E27FC236}">
                <a16:creationId xmlns:a16="http://schemas.microsoft.com/office/drawing/2014/main" id="{6F0CB007-3CAD-49E1-A330-BC97DF4E2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3" cy="6856216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3" name="Vertical Title 1">
            <a:extLst>
              <a:ext uri="{FF2B5EF4-FFF2-40B4-BE49-F238E27FC236}">
                <a16:creationId xmlns:a16="http://schemas.microsoft.com/office/drawing/2014/main" id="{E20C5386-755A-C098-BD7C-3036B016D68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658673" y="609603"/>
            <a:ext cx="2158550" cy="518160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Vertical Text Placeholder 2">
            <a:extLst>
              <a:ext uri="{FF2B5EF4-FFF2-40B4-BE49-F238E27FC236}">
                <a16:creationId xmlns:a16="http://schemas.microsoft.com/office/drawing/2014/main" id="{8C71D572-45AD-636D-A955-A76CFC12933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85800" y="609603"/>
            <a:ext cx="7832119" cy="5181603"/>
          </a:xfrm>
        </p:spPr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FED954-82DE-6747-8ECB-17CA8CAAD69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2CF88E-A100-417D-A8BD-07DB3B3F6CAD}" type="datetime1">
              <a:rPr lang="en-US"/>
              <a:pPr lvl="0"/>
              <a:t>2/20/2024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AE78EC-ADBE-FEF1-9E7B-07D20938D5E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091E08-173D-60D3-ACDE-3A2545710D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49B3AD-63A5-448E-BA70-CC97D37BDA6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22105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elestia-R1---OverlayContentHD.png">
            <a:extLst>
              <a:ext uri="{FF2B5EF4-FFF2-40B4-BE49-F238E27FC236}">
                <a16:creationId xmlns:a16="http://schemas.microsoft.com/office/drawing/2014/main" id="{3443AF04-D035-A7D9-AA35-96C5CE09D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3" cy="6856216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546EB11-E2E3-12E2-DDF5-4E97BA19A43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7B116B-0E99-0630-A880-9376F9CC84B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AC3904-F140-5DDF-7DEC-F6959000E0C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BE7D13-F4A8-4625-8777-31DA5B798E9F}" type="datetime1">
              <a:rPr lang="en-US"/>
              <a:pPr lvl="0"/>
              <a:t>2/20/2024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1897A3-185D-6075-0EB4-500FAB0179B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8BC634-9FBE-FB47-03AB-4D7FEB1723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B44D13-EDF2-44AD-A21D-B6DD24A1A5A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22895"/>
      </p:ext>
    </p:extLst>
  </p:cSld>
  <p:clrMapOvr>
    <a:masterClrMapping/>
  </p:clrMapOvr>
  <p:transition spd="med">
    <p:push dir="u"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elestia-R1---OverlayContentHD.png">
            <a:extLst>
              <a:ext uri="{FF2B5EF4-FFF2-40B4-BE49-F238E27FC236}">
                <a16:creationId xmlns:a16="http://schemas.microsoft.com/office/drawing/2014/main" id="{3CB7B407-E5EA-13C3-666E-9B606060F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3" cy="6856216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DF4407-01E5-B70C-3529-13134A2C99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3308582"/>
            <a:ext cx="10131423" cy="1468800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8F8A86E-1A42-FBF5-F89F-AE798D36AF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777383"/>
            <a:ext cx="10131423" cy="860395"/>
          </a:xfrm>
        </p:spPr>
        <p:txBody>
          <a:bodyPr anchor="t"/>
          <a:lstStyle>
            <a:lvl1pPr marL="0" indent="0">
              <a:buNone/>
              <a:defRPr sz="2000" cap="all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73D18A-7777-AEE8-37AC-10839F56B26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61B6F3-B844-4685-AC1D-81CE7698248C}" type="datetime1">
              <a:rPr lang="en-US"/>
              <a:pPr lvl="0"/>
              <a:t>2/20/2024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3B31BB-D8E5-F36D-E703-EB5F8113DC5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E2F1DB-0110-6A89-2371-BBA4B90F5E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4F4829-1F79-4EC2-AAA4-513A25C5B0C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34093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elestia-R1---OverlayContentHD.png">
            <a:extLst>
              <a:ext uri="{FF2B5EF4-FFF2-40B4-BE49-F238E27FC236}">
                <a16:creationId xmlns:a16="http://schemas.microsoft.com/office/drawing/2014/main" id="{4DDDCF30-1BEC-1F61-EDA5-A0679C564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3" cy="6856216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3888641-F26B-1C22-BF3A-DC3B4B282DD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ABF163-9E22-03BD-5B9C-53FB91B8AFF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5800" y="2142064"/>
            <a:ext cx="4995330" cy="36491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6A91FBE-00BC-FA03-E32A-6C4CDF2F60F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821893" y="2142064"/>
            <a:ext cx="4995330" cy="36491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1B79467-DCAB-7E11-A363-F6D89666021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E04564-22E6-4A72-9A9E-D9FFA34FE6F0}" type="datetime1">
              <a:rPr lang="en-US"/>
              <a:pPr lvl="0"/>
              <a:t>2/20/2024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F87C0DD-1E95-0BB8-7315-E4204564883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45DF38E-EBA2-BB21-2993-4DC21BB550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A19DE2-F76A-49C1-A6FC-5C86A49E9D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10346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79C2C-55C8-2854-5AF6-EF3E5114E4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7F4F0-B0BB-78F5-B843-A94DD4C418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73671" y="2218270"/>
            <a:ext cx="4709050" cy="576264"/>
          </a:xfrm>
        </p:spPr>
        <p:txBody>
          <a:bodyPr anchor="b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BF544-819A-890A-CE8C-1ABD05C7AFE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85800" y="2870201"/>
            <a:ext cx="4996921" cy="2920995"/>
          </a:xfr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C2095C-DC29-48EB-6BE0-3E1AB0E1B72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096003" y="2226737"/>
            <a:ext cx="4722811" cy="576264"/>
          </a:xfrm>
        </p:spPr>
        <p:txBody>
          <a:bodyPr anchor="b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B5DB91-7571-77C1-6B09-58B2B4226A7E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823484" y="2870201"/>
            <a:ext cx="4995330" cy="2920995"/>
          </a:xfr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1E5E8D-AB6C-6849-A3E6-B26FA005C09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9D9848-7A88-498D-AED7-7B4A94DEEE33}" type="datetime1">
              <a:rPr lang="en-US"/>
              <a:pPr lvl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0954AA-237B-9EEF-ED83-5050EA8AA34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37555-FC58-EC79-F7A9-58444D97A9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F52C96-6430-4BED-BA33-C069694C7F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34484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elestia-R1---OverlayContentHD.png">
            <a:extLst>
              <a:ext uri="{FF2B5EF4-FFF2-40B4-BE49-F238E27FC236}">
                <a16:creationId xmlns:a16="http://schemas.microsoft.com/office/drawing/2014/main" id="{AAEC672C-F517-F6FF-4899-5CC75338D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3" cy="6856216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A72ADFF-A149-446B-150E-6D055AE6CCC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5D277BE2-D047-4D85-4C0A-07A01D824AA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68651C-03E0-4FAF-BC5C-31CEB2F057FA}" type="datetime1">
              <a:rPr lang="en-US"/>
              <a:pPr lvl="0"/>
              <a:t>2/20/2024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3F4B6C8-564E-F671-3186-FFD81F586DA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59FC4A1-818C-56B2-BE92-CB231DBA97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41EEB9-BD92-42B3-B495-E9317A8C8A7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06500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elestia-R1---OverlayContentHD.png">
            <a:extLst>
              <a:ext uri="{FF2B5EF4-FFF2-40B4-BE49-F238E27FC236}">
                <a16:creationId xmlns:a16="http://schemas.microsoft.com/office/drawing/2014/main" id="{91B58AA7-7F7C-910A-83EF-416ECEB38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3" cy="6856216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982F621-16F0-CCBE-6730-8EB6C4B0EC3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BA7990-373B-416C-BFC2-065DD88C1FFD}" type="datetime1">
              <a:rPr lang="en-US"/>
              <a:pPr lvl="0"/>
              <a:t>2/20/2024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6D3F955-F7A0-B383-04FB-37F2CFE9720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46026FB-4FE8-278A-1D6A-A02DF78E325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AAA3E1-6120-49E1-B136-23492E7286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90690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elestia-R1---OverlayContentHD.png">
            <a:extLst>
              <a:ext uri="{FF2B5EF4-FFF2-40B4-BE49-F238E27FC236}">
                <a16:creationId xmlns:a16="http://schemas.microsoft.com/office/drawing/2014/main" id="{5561C52A-B714-6387-D897-B14B67BE0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3" cy="6856216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9D94897-1427-CF40-322A-984AB2A5DD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2074334"/>
            <a:ext cx="3680880" cy="13716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08B49A-3751-8410-12B5-7F9B44F391F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48196" y="609603"/>
            <a:ext cx="6169027" cy="5181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913C3A0-B2E3-456F-5522-2EED7CA82BF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85800" y="3445934"/>
            <a:ext cx="3680880" cy="1828800"/>
          </a:xfrm>
        </p:spPr>
        <p:txBody>
          <a:bodyPr anchor="t"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258D711-C2E7-4F50-E3EC-00C6475DB9F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5AB78E-5B7B-4590-878D-2713420CEF4F}" type="datetime1">
              <a:rPr lang="en-US"/>
              <a:pPr lvl="0"/>
              <a:t>2/20/2024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D648A4C-2E78-C0C6-1DE3-E97D1158D52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420DD62-7FE1-9812-0A15-72BBB610C4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FB1B86-7838-4783-A105-EFC4BDD9300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49691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elestia-R1---OverlayContentHD.png">
            <a:extLst>
              <a:ext uri="{FF2B5EF4-FFF2-40B4-BE49-F238E27FC236}">
                <a16:creationId xmlns:a16="http://schemas.microsoft.com/office/drawing/2014/main" id="{6C3ACE78-843D-559C-207F-65EF3F597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3" cy="6856216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F5AB82A-4B26-5824-8C03-6D5186FADD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1600200"/>
            <a:ext cx="6164656" cy="1371600"/>
          </a:xfrm>
        </p:spPr>
        <p:txBody>
          <a:bodyPr anchor="b"/>
          <a:lstStyle>
            <a:lvl1pPr>
              <a:defRPr sz="28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7ACE030-F1F1-1A49-D4C8-C5C7D7584FC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7536256" y="914400"/>
            <a:ext cx="3280976" cy="4572000"/>
          </a:xfrm>
          <a:ln w="50804" cap="sq">
            <a:solidFill>
              <a:srgbClr val="FFFFFF"/>
            </a:solidFill>
            <a:miter/>
          </a:ln>
          <a:effectLst>
            <a:outerShdw dir="16200000" algn="tl">
              <a:srgbClr val="000000">
                <a:alpha val="43000"/>
              </a:srgbClr>
            </a:outerShdw>
          </a:effectLst>
        </p:spPr>
        <p:txBody>
          <a:bodyPr anchor="t"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C0073C6-0225-C020-8516-044503C3BBC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85800" y="2971800"/>
            <a:ext cx="6164656" cy="1828800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A32165A-8646-8A5D-F953-C317DE19DB5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8166BC-4F70-4247-94F0-BA1CC13AEAFF}" type="datetime1">
              <a:rPr lang="en-US"/>
              <a:pPr lvl="0"/>
              <a:t>2/20/2024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918992C-B7C7-41B8-4095-4F09066BBCB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C097B56-B01A-A670-24B6-730B69C4AE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AA250E-6B64-4FA9-9685-96F3BF4963D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572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B5669-D841-554D-0C11-F346A6FD68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10131423" cy="14562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970D0-2399-2AB2-78BE-6F537C012A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2142064"/>
            <a:ext cx="10131423" cy="36491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3C181-765C-02A6-4AE3-B2CCEA51E42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589663" y="5870576"/>
            <a:ext cx="1600200" cy="3778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fld id="{841A503A-7760-46F5-B562-DCF9D4AFFBA8}" type="datetime1">
              <a:rPr lang="en-US"/>
              <a:pPr lvl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5D0B8-926D-95E5-3C37-B778347660E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85800" y="5870576"/>
            <a:ext cx="7827657" cy="3778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74FAF-6215-EEA9-BEB0-3961DC9EDEB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266060" y="5870576"/>
            <a:ext cx="551163" cy="3778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fld id="{1EAEB99C-A4DD-4760-822F-4B863E856B98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>
    <p:push dir="u"/>
  </p:transition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3600" b="0" i="0" u="none" strike="noStrike" kern="1200" cap="all" spc="0" baseline="0">
          <a:solidFill>
            <a:srgbClr val="FFFFFF"/>
          </a:solidFill>
          <a:uFillTx/>
          <a:latin typeface="Calibri Light"/>
        </a:defRPr>
      </a:lvl1pPr>
    </p:titleStyle>
    <p:bodyStyle>
      <a:lvl1pPr marL="285750" marR="0" lvl="0" indent="-285750" algn="l" defTabSz="457200" rtl="0" fontAlgn="auto" hangingPunct="1">
        <a:lnSpc>
          <a:spcPct val="100000"/>
        </a:lnSpc>
        <a:spcBef>
          <a:spcPts val="0"/>
        </a:spcBef>
        <a:spcAft>
          <a:spcPts val="1000"/>
        </a:spcAft>
        <a:buClr>
          <a:srgbClr val="FFFFFF"/>
        </a:buClr>
        <a:buSzPct val="100000"/>
        <a:buFont typeface="Arial"/>
        <a:buChar char="•"/>
        <a:tabLst/>
        <a:defRPr lang="cs-CZ" sz="1800" b="0" i="0" u="none" strike="noStrike" kern="1200" cap="none" spc="0" baseline="0">
          <a:solidFill>
            <a:srgbClr val="FFFFFF"/>
          </a:solidFill>
          <a:uFillTx/>
          <a:latin typeface="Calibri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0"/>
        </a:spcBef>
        <a:spcAft>
          <a:spcPts val="1000"/>
        </a:spcAft>
        <a:buClr>
          <a:srgbClr val="FFFFFF"/>
        </a:buClr>
        <a:buSzPct val="100000"/>
        <a:buFont typeface="Arial"/>
        <a:buChar char="•"/>
        <a:tabLst/>
        <a:defRPr lang="cs-CZ" sz="1600" b="0" i="0" u="none" strike="noStrike" kern="1200" cap="none" spc="0" baseline="0">
          <a:solidFill>
            <a:srgbClr val="FFFFFF"/>
          </a:solidFill>
          <a:uFillTx/>
          <a:latin typeface="Calibri"/>
        </a:defRPr>
      </a:lvl2pPr>
      <a:lvl3pPr marL="1200150" marR="0" lvl="2" indent="-285750" algn="l" defTabSz="457200" rtl="0" fontAlgn="auto" hangingPunct="1">
        <a:lnSpc>
          <a:spcPct val="100000"/>
        </a:lnSpc>
        <a:spcBef>
          <a:spcPts val="0"/>
        </a:spcBef>
        <a:spcAft>
          <a:spcPts val="1000"/>
        </a:spcAft>
        <a:buClr>
          <a:srgbClr val="FFFFFF"/>
        </a:buClr>
        <a:buSzPct val="100000"/>
        <a:buFont typeface="Arial"/>
        <a:buChar char="•"/>
        <a:tabLst/>
        <a:defRPr lang="cs-CZ" sz="1400" b="0" i="0" u="none" strike="noStrike" kern="1200" cap="none" spc="0" baseline="0">
          <a:solidFill>
            <a:srgbClr val="FFFFFF"/>
          </a:solidFill>
          <a:uFillTx/>
          <a:latin typeface="Calibri"/>
        </a:defRPr>
      </a:lvl3pPr>
      <a:lvl4pPr marL="1543050" marR="0" lvl="3" indent="-171450" algn="l" defTabSz="457200" rtl="0" fontAlgn="auto" hangingPunct="1">
        <a:lnSpc>
          <a:spcPct val="100000"/>
        </a:lnSpc>
        <a:spcBef>
          <a:spcPts val="0"/>
        </a:spcBef>
        <a:spcAft>
          <a:spcPts val="1000"/>
        </a:spcAft>
        <a:buClr>
          <a:srgbClr val="FFFFFF"/>
        </a:buClr>
        <a:buSzPct val="100000"/>
        <a:buFont typeface="Arial"/>
        <a:buChar char="•"/>
        <a:tabLst/>
        <a:defRPr lang="cs-CZ" sz="1200" b="0" i="0" u="none" strike="noStrike" kern="1200" cap="none" spc="0" baseline="0">
          <a:solidFill>
            <a:srgbClr val="FFFFFF"/>
          </a:solidFill>
          <a:uFillTx/>
          <a:latin typeface="Calibri"/>
        </a:defRPr>
      </a:lvl4pPr>
      <a:lvl5pPr marL="2000250" marR="0" lvl="4" indent="-171450" algn="l" defTabSz="457200" rtl="0" fontAlgn="auto" hangingPunct="1">
        <a:lnSpc>
          <a:spcPct val="100000"/>
        </a:lnSpc>
        <a:spcBef>
          <a:spcPts val="0"/>
        </a:spcBef>
        <a:spcAft>
          <a:spcPts val="1000"/>
        </a:spcAft>
        <a:buClr>
          <a:srgbClr val="FFFFFF"/>
        </a:buClr>
        <a:buSzPct val="100000"/>
        <a:buFont typeface="Arial"/>
        <a:buChar char="•"/>
        <a:tabLst/>
        <a:defRPr lang="cs-CZ" sz="1200" b="0" i="0" u="none" strike="noStrike" kern="1200" cap="none" spc="0" baseline="0">
          <a:solidFill>
            <a:srgbClr val="FFFFFF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74A6A0-C07E-2F4C-CDF3-A9A530DD70A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962396" y="1964268"/>
            <a:ext cx="7446626" cy="2421468"/>
          </a:xfrm>
        </p:spPr>
        <p:txBody>
          <a:bodyPr>
            <a:noAutofit/>
          </a:bodyPr>
          <a:lstStyle/>
          <a:p>
            <a:pPr lvl="0"/>
            <a:r>
              <a:rPr lang="cs-CZ" sz="7800">
                <a:latin typeface="Berlin Sans FB" pitchFamily="34"/>
              </a:rPr>
              <a:t>Ssl certifikáty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436344-B188-1812-D5F6-0F95DE675E4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cs-CZ" sz="1600"/>
              <a:t>13.2.2024</a:t>
            </a:r>
          </a:p>
          <a:p>
            <a:pPr lvl="0"/>
            <a:r>
              <a:rPr lang="cs-CZ" sz="1600"/>
              <a:t>4ta</a:t>
            </a:r>
          </a:p>
          <a:p>
            <a:pPr lvl="0"/>
            <a:r>
              <a:rPr lang="cs-CZ" sz="1600"/>
              <a:t>David kluch</a:t>
            </a:r>
          </a:p>
        </p:txBody>
      </p:sp>
      <p:pic>
        <p:nvPicPr>
          <p:cNvPr id="5" name="Obrázek 4" descr="Obsah obrázku text, logo, design">
            <a:extLst>
              <a:ext uri="{FF2B5EF4-FFF2-40B4-BE49-F238E27FC236}">
                <a16:creationId xmlns:a16="http://schemas.microsoft.com/office/drawing/2014/main" id="{0DC2D925-2202-FD7C-0E19-C8641DA0A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0737" y1="61846" x2="51263" y2="64769"/>
                        <a14:foregroundMark x1="51263" y1="64769" x2="53789" y2="60308"/>
                        <a14:foregroundMark x1="37053" y1="59231" x2="39474" y2="60462"/>
                        <a14:backgroundMark x1="36421" y1="42308" x2="36421" y2="42308"/>
                        <a14:backgroundMark x1="41368" y1="42462" x2="41368" y2="42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6802">
            <a:off x="-2035837" y="-361720"/>
            <a:ext cx="7911468" cy="5413108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D5C704-4E93-BB5A-3DE1-5D73A6685EA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cs-CZ" sz="6000" dirty="0">
                <a:latin typeface="Berlin Sans FB" pitchFamily="34"/>
              </a:rPr>
              <a:t> Co to je?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23B546-5063-F9FB-630A-1B8E3A43BC2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000" dirty="0" err="1"/>
              <a:t>Security</a:t>
            </a:r>
            <a:r>
              <a:rPr lang="cs-CZ" sz="2000" dirty="0"/>
              <a:t> </a:t>
            </a:r>
            <a:r>
              <a:rPr lang="cs-CZ" sz="2000" dirty="0" err="1"/>
              <a:t>Sockers</a:t>
            </a:r>
            <a:r>
              <a:rPr lang="cs-CZ" sz="2000" dirty="0"/>
              <a:t> </a:t>
            </a:r>
            <a:r>
              <a:rPr lang="cs-CZ" sz="2000" dirty="0" err="1"/>
              <a:t>Layer</a:t>
            </a:r>
            <a:endParaRPr lang="cs-CZ" sz="2000" dirty="0"/>
          </a:p>
          <a:p>
            <a:pPr lvl="0"/>
            <a:r>
              <a:rPr lang="cs-CZ" sz="2000" dirty="0"/>
              <a:t>SSL je protokol, který slouží jako zabezpečení pro webové stránky</a:t>
            </a:r>
          </a:p>
          <a:p>
            <a:pPr lvl="0"/>
            <a:r>
              <a:rPr lang="cs-CZ" sz="2000" dirty="0"/>
              <a:t>Zaručují identifikaci – klient má jistotu, že komunikuje se serverem a naopak</a:t>
            </a:r>
          </a:p>
          <a:p>
            <a:pPr lvl="0"/>
            <a:r>
              <a:rPr lang="cs-CZ" sz="2000" dirty="0"/>
              <a:t>Zajišťuje šifrování komunikace</a:t>
            </a:r>
          </a:p>
          <a:p>
            <a:pPr lvl="0"/>
            <a:r>
              <a:rPr lang="cs-CZ" sz="2000" dirty="0"/>
              <a:t>Dost často se využívá HTTPS (</a:t>
            </a:r>
            <a:r>
              <a:rPr lang="cs-CZ" sz="2000" dirty="0" err="1"/>
              <a:t>HyperText</a:t>
            </a:r>
            <a:r>
              <a:rPr lang="cs-CZ" sz="2000" dirty="0"/>
              <a:t> Transfer </a:t>
            </a:r>
            <a:r>
              <a:rPr lang="cs-CZ" sz="2000" dirty="0" err="1"/>
              <a:t>Protocol</a:t>
            </a:r>
            <a:r>
              <a:rPr lang="cs-CZ" sz="2000" dirty="0"/>
              <a:t> </a:t>
            </a:r>
            <a:r>
              <a:rPr lang="cs-CZ" sz="2000" dirty="0" err="1"/>
              <a:t>Secure</a:t>
            </a:r>
            <a:r>
              <a:rPr lang="cs-CZ" sz="2000" dirty="0"/>
              <a:t>) – zaručuje šifrování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A8EC4E-57C6-7ADB-5287-683C6040E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429" l="1918" r="99589">
                        <a14:foregroundMark x1="18219" y1="53857" x2="8219" y2="79286"/>
                        <a14:foregroundMark x1="8219" y1="79286" x2="12466" y2="86857"/>
                        <a14:foregroundMark x1="13699" y1="51286" x2="2055" y2="84143"/>
                        <a14:foregroundMark x1="2055" y1="84143" x2="7260" y2="98000"/>
                        <a14:foregroundMark x1="7260" y1="98000" x2="7397" y2="98000"/>
                        <a14:foregroundMark x1="3014" y1="77857" x2="1918" y2="98429"/>
                        <a14:foregroundMark x1="53699" y1="27429" x2="69726" y2="23143"/>
                        <a14:foregroundMark x1="69726" y1="23143" x2="93288" y2="36571"/>
                        <a14:foregroundMark x1="93288" y1="36571" x2="86301" y2="87143"/>
                        <a14:foregroundMark x1="31781" y1="39286" x2="40411" y2="41429"/>
                        <a14:foregroundMark x1="61781" y1="54143" x2="63562" y2="55429"/>
                        <a14:foregroundMark x1="99178" y1="25857" x2="99589" y2="71714"/>
                        <a14:foregroundMark x1="56027" y1="57857" x2="63288" y2="85714"/>
                        <a14:foregroundMark x1="63288" y1="85714" x2="48493" y2="55286"/>
                        <a14:foregroundMark x1="48493" y1="55286" x2="34658" y2="43286"/>
                        <a14:foregroundMark x1="34658" y1="43286" x2="45342" y2="28857"/>
                        <a14:foregroundMark x1="45342" y1="28857" x2="51644" y2="26143"/>
                        <a14:foregroundMark x1="29041" y1="34143" x2="31644" y2="50143"/>
                        <a14:foregroundMark x1="31644" y1="50143" x2="58493" y2="96571"/>
                        <a14:foregroundMark x1="58493" y1="96571" x2="61918" y2="95429"/>
                        <a14:foregroundMark x1="61507" y1="53000" x2="49041" y2="67143"/>
                        <a14:foregroundMark x1="49041" y1="67143" x2="48904" y2="65429"/>
                        <a14:foregroundMark x1="60274" y1="51429" x2="68904" y2="57286"/>
                        <a14:foregroundMark x1="57534" y1="48714" x2="57397" y2="50143"/>
                        <a14:foregroundMark x1="57260" y1="47571" x2="59726" y2="49714"/>
                        <a14:foregroundMark x1="58356" y1="51143" x2="55205" y2="48429"/>
                        <a14:foregroundMark x1="54932" y1="48857" x2="45616" y2="65000"/>
                        <a14:foregroundMark x1="45616" y1="65000" x2="40000" y2="66714"/>
                        <a14:foregroundMark x1="6164" y1="67571" x2="17123" y2="46000"/>
                        <a14:foregroundMark x1="40274" y1="24714" x2="60000" y2="17000"/>
                        <a14:foregroundMark x1="39315" y1="22571" x2="39315" y2="22571"/>
                        <a14:backgroundMark x1="137" y1="78000" x2="0" y2="80000"/>
                        <a14:backgroundMark x1="137" y1="79286" x2="0" y2="82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441" y="-1"/>
            <a:ext cx="3486559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409CA8-4B66-6357-98F7-0F886D9CE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>
                <a:latin typeface="Berlin Sans FB" panose="020E0602020502020306" pitchFamily="34" charset="0"/>
                <a:cs typeface="Calibri Light" panose="020F0302020204030204" pitchFamily="34" charset="0"/>
              </a:rPr>
              <a:t>Jak ho získám?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DB6A25-846A-013C-D02D-2523006A3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42063"/>
            <a:ext cx="10131423" cy="4106333"/>
          </a:xfrm>
        </p:spPr>
        <p:txBody>
          <a:bodyPr>
            <a:normAutofit/>
          </a:bodyPr>
          <a:lstStyle/>
          <a:p>
            <a:r>
              <a:rPr lang="cs-CZ" sz="2000" dirty="0"/>
              <a:t>Máme několik možností: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/>
              <a:t>U certifikační autority – Cena je mnohem vyšší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600" dirty="0"/>
              <a:t>Certifikát </a:t>
            </a:r>
            <a:r>
              <a:rPr lang="cs-CZ" sz="1600" dirty="0" err="1"/>
              <a:t>RapidSSL</a:t>
            </a:r>
            <a:r>
              <a:rPr lang="cs-CZ" sz="1600" dirty="0"/>
              <a:t> koupený přímo u CA </a:t>
            </a:r>
            <a:r>
              <a:rPr lang="cs-CZ" sz="1600" dirty="0" err="1"/>
              <a:t>RapidSSL</a:t>
            </a:r>
            <a:r>
              <a:rPr lang="cs-CZ" sz="1600" dirty="0"/>
              <a:t> stojí na rok 1300 Kč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600" dirty="0"/>
              <a:t>Úplně ten samý certifikát na projektu SSLmentor.cz stojí taktéž na rok 345 Kč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/>
              <a:t>U hostingové firmy – Ceny jsou také vyšší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600" dirty="0"/>
              <a:t>Většinou k certifikátu dostanete i </a:t>
            </a:r>
            <a:r>
              <a:rPr lang="cs-CZ" sz="1600" dirty="0" err="1"/>
              <a:t>amtomatizovaný</a:t>
            </a:r>
            <a:r>
              <a:rPr lang="cs-CZ" sz="1600" dirty="0"/>
              <a:t> certifikát </a:t>
            </a:r>
            <a:r>
              <a:rPr lang="cs-CZ" sz="1600" dirty="0" err="1"/>
              <a:t>Let‘s</a:t>
            </a:r>
            <a:r>
              <a:rPr lang="cs-CZ" sz="1600" dirty="0"/>
              <a:t> </a:t>
            </a:r>
            <a:r>
              <a:rPr lang="cs-CZ" sz="1600" dirty="0" err="1"/>
              <a:t>Encrypt</a:t>
            </a:r>
            <a:endParaRPr lang="cs-CZ" sz="1600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cs-CZ" sz="1400" dirty="0"/>
              <a:t>Nabízí základní zabezpečení HTTPS za mírný příplatek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/>
              <a:t>U specializovaného poskytovatele – Nejnižší ceny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600" dirty="0"/>
              <a:t>Jedny z nejlevnějších jsou pro zabezpečení jedné domény na trhu z řady </a:t>
            </a:r>
            <a:r>
              <a:rPr lang="cs-CZ" sz="1600" dirty="0" err="1"/>
              <a:t>PositiveSSL</a:t>
            </a:r>
            <a:r>
              <a:rPr lang="cs-CZ" sz="1600" dirty="0"/>
              <a:t> certifikátů</a:t>
            </a:r>
          </a:p>
        </p:txBody>
      </p:sp>
    </p:spTree>
    <p:extLst>
      <p:ext uri="{BB962C8B-B14F-4D97-AF65-F5344CB8AC3E}">
        <p14:creationId xmlns:p14="http://schemas.microsoft.com/office/powerpoint/2010/main" val="1579248522"/>
      </p:ext>
    </p:extLst>
  </p:cSld>
  <p:clrMapOvr>
    <a:masterClrMapping/>
  </p:clrMapOvr>
  <p:transition spd="med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7CCE8-E38F-4D3C-CBEB-147BC1D60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93EE0E-9130-93B0-86AF-35E8FEBBF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>
                <a:latin typeface="Berlin Sans FB" panose="020E0602020502020306" pitchFamily="34" charset="0"/>
                <a:cs typeface="Calibri Light" panose="020F0302020204030204" pitchFamily="34" charset="0"/>
              </a:rPr>
              <a:t>Jak ho získám?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DB166F-6C77-8083-1C5F-168960F59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42063"/>
            <a:ext cx="11024937" cy="410633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dirty="0"/>
              <a:t>Navštivte projekt </a:t>
            </a:r>
            <a:r>
              <a:rPr lang="cs-CZ" sz="2000" dirty="0" err="1"/>
              <a:t>SSLmentor</a:t>
            </a:r>
            <a:r>
              <a:rPr lang="cs-CZ" sz="2000" dirty="0"/>
              <a:t> a vyberte si z nabídky SSL certifikátů – např. </a:t>
            </a:r>
            <a:r>
              <a:rPr lang="cs-CZ" sz="2000" dirty="0" err="1"/>
              <a:t>PositiveSSL</a:t>
            </a:r>
            <a:r>
              <a:rPr lang="cs-CZ" sz="2000" dirty="0"/>
              <a:t> nebo </a:t>
            </a:r>
            <a:r>
              <a:rPr lang="cs-CZ" sz="2000" dirty="0" err="1"/>
              <a:t>RapidSSL</a:t>
            </a:r>
            <a:endParaRPr lang="cs-CZ" sz="2000" dirty="0"/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Vyplňte a potvrďte objednávku – musíte už mít doménu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Přejděte do administrace certifikátů – nabízí úhradu certifikátu online, editaci údajů, vložit CSR (žádost o certifikát)</a:t>
            </a:r>
          </a:p>
        </p:txBody>
      </p:sp>
      <p:pic>
        <p:nvPicPr>
          <p:cNvPr id="2050" name="Picture 2" descr="Kontaktujte nás | SSLmentor">
            <a:extLst>
              <a:ext uri="{FF2B5EF4-FFF2-40B4-BE49-F238E27FC236}">
                <a16:creationId xmlns:a16="http://schemas.microsoft.com/office/drawing/2014/main" id="{FCC4C35B-5B4A-E05E-DD15-FB2AE1929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988" y="141812"/>
            <a:ext cx="2225212" cy="311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861015"/>
      </p:ext>
    </p:extLst>
  </p:cSld>
  <p:clrMapOvr>
    <a:masterClrMapping/>
  </p:clrMapOvr>
  <p:transition spd="med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37221D-E04B-D15E-54F6-837D83F99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>
                <a:latin typeface="Berlin Sans FB" panose="020E0602020502020306" pitchFamily="34" charset="0"/>
              </a:rPr>
              <a:t>Kolik stojí?</a:t>
            </a:r>
          </a:p>
        </p:txBody>
      </p:sp>
      <p:pic>
        <p:nvPicPr>
          <p:cNvPr id="5" name="Zástupný obsah 4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47079D89-1D61-CE9D-5824-17957D823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395" y="1775143"/>
            <a:ext cx="4658605" cy="5082857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416A4BB-B62A-F6A2-E8E8-88C457BC8CE3}"/>
              </a:ext>
            </a:extLst>
          </p:cNvPr>
          <p:cNvSpPr txBox="1"/>
          <p:nvPr/>
        </p:nvSpPr>
        <p:spPr>
          <a:xfrm>
            <a:off x="685799" y="1775142"/>
            <a:ext cx="684759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chemeClr val="bg1"/>
                </a:solidFill>
                <a:effectLst/>
              </a:rPr>
              <a:t>I ty nejlevnější SSL certifikáty bezpečně chrání informace mezi servery a prohlížečem.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chemeClr val="bg1"/>
                </a:solidFill>
                <a:effectLst/>
              </a:rPr>
              <a:t> Zabezpečují: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b="0" i="0" dirty="0">
                <a:solidFill>
                  <a:schemeClr val="bg1"/>
                </a:solidFill>
                <a:effectLst/>
              </a:rPr>
              <a:t>osobní údaje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/>
                </a:solidFill>
              </a:rPr>
              <a:t>H</a:t>
            </a:r>
            <a:r>
              <a:rPr lang="cs-CZ" b="0" i="0" dirty="0">
                <a:solidFill>
                  <a:schemeClr val="bg1"/>
                </a:solidFill>
                <a:effectLst/>
              </a:rPr>
              <a:t>esla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/>
                </a:solidFill>
              </a:rPr>
              <a:t>Č</a:t>
            </a:r>
            <a:r>
              <a:rPr lang="cs-CZ" b="0" i="0" dirty="0">
                <a:solidFill>
                  <a:schemeClr val="bg1"/>
                </a:solidFill>
                <a:effectLst/>
              </a:rPr>
              <a:t>ísla účtů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b="0" i="0" dirty="0">
                <a:solidFill>
                  <a:schemeClr val="bg1"/>
                </a:solidFill>
                <a:effectLst/>
              </a:rPr>
              <a:t>Čísla platebních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/>
                </a:solidFill>
              </a:rPr>
              <a:t>A mnohem více</a:t>
            </a:r>
          </a:p>
        </p:txBody>
      </p:sp>
    </p:spTree>
    <p:extLst>
      <p:ext uri="{BB962C8B-B14F-4D97-AF65-F5344CB8AC3E}">
        <p14:creationId xmlns:p14="http://schemas.microsoft.com/office/powerpoint/2010/main" val="2499551114"/>
      </p:ext>
    </p:extLst>
  </p:cSld>
  <p:clrMapOvr>
    <a:masterClrMapping/>
  </p:clrMapOvr>
  <p:transition spd="med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0FD48E-75A3-E2B8-6316-7CC55140D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>
                <a:latin typeface="Berlin Sans FB" panose="020E0602020502020306" pitchFamily="34" charset="0"/>
              </a:rPr>
              <a:t>JAKÉ JSOU TYPY?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77F517-2450-4F50-A713-4D991B486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42064"/>
            <a:ext cx="10575758" cy="3649132"/>
          </a:xfrm>
        </p:spPr>
        <p:txBody>
          <a:bodyPr>
            <a:normAutofit/>
          </a:bodyPr>
          <a:lstStyle/>
          <a:p>
            <a:r>
              <a:rPr lang="cs-CZ" sz="2000" dirty="0"/>
              <a:t>Standardní – zabezpečují jednu doménu</a:t>
            </a:r>
          </a:p>
          <a:p>
            <a:r>
              <a:rPr lang="cs-CZ" sz="2000" dirty="0" err="1"/>
              <a:t>Wildcard</a:t>
            </a:r>
            <a:r>
              <a:rPr lang="cs-CZ" sz="2000" dirty="0"/>
              <a:t> – zabezpečují doménu i její subdomény</a:t>
            </a:r>
          </a:p>
          <a:p>
            <a:r>
              <a:rPr lang="cs-CZ" sz="2000" dirty="0" err="1"/>
              <a:t>Multidoménové</a:t>
            </a:r>
            <a:r>
              <a:rPr lang="cs-CZ" sz="2000" dirty="0"/>
              <a:t> – několik domén naráz</a:t>
            </a:r>
          </a:p>
          <a:p>
            <a:r>
              <a:rPr lang="cs-CZ" sz="2000" dirty="0" err="1"/>
              <a:t>Multidoménové</a:t>
            </a:r>
            <a:r>
              <a:rPr lang="cs-CZ" sz="2000" dirty="0"/>
              <a:t> </a:t>
            </a:r>
            <a:r>
              <a:rPr lang="cs-CZ" sz="2000" dirty="0" err="1"/>
              <a:t>Wildcard</a:t>
            </a:r>
            <a:r>
              <a:rPr lang="cs-CZ" sz="2000" dirty="0"/>
              <a:t> – několik domén naráz + jejich subdomény</a:t>
            </a:r>
          </a:p>
          <a:p>
            <a:r>
              <a:rPr lang="cs-CZ" sz="2000" dirty="0"/>
              <a:t>EV certifikáty – zbarví řádek prohlížeče do zelena, zabezpečuje jak doménu, tak jejich subdomény, nikoli však jejich subdomény</a:t>
            </a:r>
          </a:p>
          <a:p>
            <a:r>
              <a:rPr lang="cs-CZ" sz="2000" dirty="0"/>
              <a:t>Porovnání certifikátů - https://www.ssls.cz/srovnani.html </a:t>
            </a:r>
          </a:p>
        </p:txBody>
      </p:sp>
    </p:spTree>
    <p:extLst>
      <p:ext uri="{BB962C8B-B14F-4D97-AF65-F5344CB8AC3E}">
        <p14:creationId xmlns:p14="http://schemas.microsoft.com/office/powerpoint/2010/main" val="1377084705"/>
      </p:ext>
    </p:extLst>
  </p:cSld>
  <p:clrMapOvr>
    <a:masterClrMapping/>
  </p:clrMapOvr>
  <p:transition spd="med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CCE1ED-B903-4B64-74C0-A7FD07749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latin typeface="Berlin Sans FB" panose="020E0602020502020306" pitchFamily="34" charset="0"/>
              </a:rPr>
              <a:t>Jak ho aplikovat na web?</a:t>
            </a:r>
          </a:p>
        </p:txBody>
      </p:sp>
      <p:pic>
        <p:nvPicPr>
          <p:cNvPr id="1026" name="Picture 2" descr="Nasazení SSL certifikátu pro hosting WEDOS">
            <a:extLst>
              <a:ext uri="{FF2B5EF4-FFF2-40B4-BE49-F238E27FC236}">
                <a16:creationId xmlns:a16="http://schemas.microsoft.com/office/drawing/2014/main" id="{6E320F6D-9FFB-DF6E-30F5-FCAFBFD08C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810" y="2603501"/>
            <a:ext cx="5526189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344048F-0C23-A0BE-7770-CA0AA57E38A9}"/>
              </a:ext>
            </a:extLst>
          </p:cNvPr>
          <p:cNvSpPr txBox="1"/>
          <p:nvPr/>
        </p:nvSpPr>
        <p:spPr>
          <a:xfrm>
            <a:off x="685800" y="2065867"/>
            <a:ext cx="62245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0" dirty="0">
                <a:solidFill>
                  <a:schemeClr val="bg1"/>
                </a:solidFill>
                <a:effectLst/>
              </a:rPr>
              <a:t>Certifikáty si současně otevřeme a postupně nakopírujeme do formuláře jak je uvedeno na obrázku. </a:t>
            </a:r>
          </a:p>
          <a:p>
            <a:endParaRPr lang="cs-CZ" sz="2000" i="0" dirty="0">
              <a:solidFill>
                <a:schemeClr val="bg1"/>
              </a:solidFill>
              <a:effectLst/>
            </a:endParaRPr>
          </a:p>
          <a:p>
            <a:r>
              <a:rPr lang="cs-CZ" sz="2000" i="0" dirty="0">
                <a:solidFill>
                  <a:schemeClr val="bg1"/>
                </a:solidFill>
                <a:effectLst/>
              </a:rPr>
              <a:t>Privátní klíč do boxu Privátní klíč (formát PEM), obdržený certifikát do Certifikát (formát PEM) a certifikáty autorit do boxu Certifikační řetěz (formát PEM ) – nepovinné.</a:t>
            </a:r>
          </a:p>
          <a:p>
            <a:endParaRPr lang="cs-CZ" sz="2000" i="0" dirty="0">
              <a:solidFill>
                <a:schemeClr val="bg1"/>
              </a:solidFill>
              <a:effectLst/>
            </a:endParaRPr>
          </a:p>
          <a:p>
            <a:r>
              <a:rPr lang="cs-CZ" sz="2000" i="0" dirty="0" err="1">
                <a:solidFill>
                  <a:schemeClr val="bg1"/>
                </a:solidFill>
                <a:effectLst/>
              </a:rPr>
              <a:t>Intermediate</a:t>
            </a:r>
            <a:r>
              <a:rPr lang="cs-CZ" sz="2000" i="0" dirty="0">
                <a:solidFill>
                  <a:schemeClr val="bg1"/>
                </a:solidFill>
                <a:effectLst/>
              </a:rPr>
              <a:t> certifikáty vložíme </a:t>
            </a:r>
            <a:r>
              <a:rPr lang="cs-CZ" sz="2000" i="0" dirty="0" err="1">
                <a:solidFill>
                  <a:schemeClr val="bg1"/>
                </a:solidFill>
                <a:effectLst/>
              </a:rPr>
              <a:t>Ddo</a:t>
            </a:r>
            <a:r>
              <a:rPr lang="cs-CZ" sz="2000" i="0" dirty="0">
                <a:solidFill>
                  <a:schemeClr val="bg1"/>
                </a:solidFill>
                <a:effectLst/>
              </a:rPr>
              <a:t> textového boxu jednoduše za sebe. Máte-li certifikáty zvlášť, hlavní </a:t>
            </a:r>
            <a:r>
              <a:rPr lang="cs-CZ" sz="2000" i="0" dirty="0" err="1">
                <a:solidFill>
                  <a:schemeClr val="bg1"/>
                </a:solidFill>
                <a:effectLst/>
              </a:rPr>
              <a:t>Root</a:t>
            </a:r>
            <a:r>
              <a:rPr lang="cs-CZ" sz="2000" i="0" dirty="0">
                <a:solidFill>
                  <a:schemeClr val="bg1"/>
                </a:solidFill>
                <a:effectLst/>
              </a:rPr>
              <a:t> certifikát umístěte jako poslední. </a:t>
            </a:r>
          </a:p>
          <a:p>
            <a:endParaRPr lang="cs-CZ" sz="2000" dirty="0">
              <a:solidFill>
                <a:schemeClr val="bg1"/>
              </a:solidFill>
            </a:endParaRPr>
          </a:p>
          <a:p>
            <a:r>
              <a:rPr lang="cs-CZ" sz="2000" i="0" dirty="0">
                <a:solidFill>
                  <a:schemeClr val="bg1"/>
                </a:solidFill>
                <a:effectLst/>
              </a:rPr>
              <a:t>Pokud by se při kontrole funkčnosti zobrazila chyba "</a:t>
            </a:r>
            <a:r>
              <a:rPr lang="cs-CZ" sz="2000" i="0" dirty="0" err="1">
                <a:solidFill>
                  <a:schemeClr val="bg1"/>
                </a:solidFill>
                <a:effectLst/>
              </a:rPr>
              <a:t>Certificates</a:t>
            </a:r>
            <a:r>
              <a:rPr lang="cs-CZ" sz="2000" i="0" dirty="0">
                <a:solidFill>
                  <a:schemeClr val="bg1"/>
                </a:solidFill>
                <a:effectLst/>
              </a:rPr>
              <a:t> </a:t>
            </a:r>
            <a:r>
              <a:rPr lang="cs-CZ" sz="2000" i="0" dirty="0" err="1">
                <a:solidFill>
                  <a:schemeClr val="bg1"/>
                </a:solidFill>
                <a:effectLst/>
              </a:rPr>
              <a:t>installed</a:t>
            </a:r>
            <a:r>
              <a:rPr lang="cs-CZ" sz="2000" i="0" dirty="0">
                <a:solidFill>
                  <a:schemeClr val="bg1"/>
                </a:solidFill>
                <a:effectLst/>
              </a:rPr>
              <a:t> in </a:t>
            </a:r>
            <a:r>
              <a:rPr lang="cs-CZ" sz="2000" i="0" dirty="0" err="1">
                <a:solidFill>
                  <a:schemeClr val="bg1"/>
                </a:solidFill>
                <a:effectLst/>
              </a:rPr>
              <a:t>the</a:t>
            </a:r>
            <a:r>
              <a:rPr lang="cs-CZ" sz="2000" i="0" dirty="0">
                <a:solidFill>
                  <a:schemeClr val="bg1"/>
                </a:solidFill>
                <a:effectLst/>
              </a:rPr>
              <a:t> </a:t>
            </a:r>
            <a:r>
              <a:rPr lang="cs-CZ" sz="2000" i="0" dirty="0" err="1">
                <a:solidFill>
                  <a:schemeClr val="bg1"/>
                </a:solidFill>
                <a:effectLst/>
              </a:rPr>
              <a:t>wrong</a:t>
            </a:r>
            <a:r>
              <a:rPr lang="cs-CZ" sz="2000" i="0" dirty="0">
                <a:solidFill>
                  <a:schemeClr val="bg1"/>
                </a:solidFill>
                <a:effectLst/>
              </a:rPr>
              <a:t> </a:t>
            </a:r>
            <a:r>
              <a:rPr lang="cs-CZ" sz="2000" i="0" dirty="0" err="1">
                <a:solidFill>
                  <a:schemeClr val="bg1"/>
                </a:solidFill>
                <a:effectLst/>
              </a:rPr>
              <a:t>order</a:t>
            </a:r>
            <a:r>
              <a:rPr lang="cs-CZ" sz="2000" i="0" dirty="0">
                <a:solidFill>
                  <a:schemeClr val="bg1"/>
                </a:solidFill>
                <a:effectLst/>
              </a:rPr>
              <a:t>." mělo by stačit přehodit pořadí.</a:t>
            </a:r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4115"/>
      </p:ext>
    </p:extLst>
  </p:cSld>
  <p:clrMapOvr>
    <a:masterClrMapping/>
  </p:clrMapOvr>
  <p:transition spd="med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8123B-E1E3-5EB0-BF52-8C4353C7A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6112D0-3591-8B1F-9415-121650499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>
                <a:latin typeface="Berlin Sans FB" panose="020E0602020502020306" pitchFamily="34" charset="0"/>
              </a:rPr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750B4D-9C28-9223-C267-90765E548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42064"/>
            <a:ext cx="10575758" cy="3649132"/>
          </a:xfrm>
        </p:spPr>
        <p:txBody>
          <a:bodyPr>
            <a:normAutofit/>
          </a:bodyPr>
          <a:lstStyle/>
          <a:p>
            <a:r>
              <a:rPr lang="cs-CZ" sz="2000" dirty="0"/>
              <a:t>ssls.cz</a:t>
            </a:r>
          </a:p>
          <a:p>
            <a:r>
              <a:rPr lang="cs-CZ" sz="2000" dirty="0"/>
              <a:t>sslmentor.cz</a:t>
            </a:r>
          </a:p>
          <a:p>
            <a:r>
              <a:rPr lang="cs-CZ" sz="2000" dirty="0"/>
              <a:t>avonet.cz</a:t>
            </a:r>
          </a:p>
          <a:p>
            <a:r>
              <a:rPr lang="cs-CZ" sz="2000"/>
              <a:t>domainmaster.cz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86035427"/>
      </p:ext>
    </p:extLst>
  </p:cSld>
  <p:clrMapOvr>
    <a:masterClrMapping/>
  </p:clrMapOvr>
  <p:transition spd="med">
    <p:push dir="u"/>
  </p:transition>
</p:sld>
</file>

<file path=ppt/theme/theme1.xml><?xml version="1.0" encoding="utf-8"?>
<a:theme xmlns:a="http://schemas.openxmlformats.org/drawingml/2006/main" name="Neb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C860F7F411C0B439CAD998790141529" ma:contentTypeVersion="12" ma:contentTypeDescription="Vytvoří nový dokument" ma:contentTypeScope="" ma:versionID="db5c7e8e96e639a1de29d9fe76505259">
  <xsd:schema xmlns:xsd="http://www.w3.org/2001/XMLSchema" xmlns:xs="http://www.w3.org/2001/XMLSchema" xmlns:p="http://schemas.microsoft.com/office/2006/metadata/properties" xmlns:ns2="8830c0e5-7d78-4bda-85e0-ab32cf33f47c" xmlns:ns3="35177658-6cab-4cd8-833c-a158d928267c" targetNamespace="http://schemas.microsoft.com/office/2006/metadata/properties" ma:root="true" ma:fieldsID="b74c815c0693ea239d392927ac7f0323" ns2:_="" ns3:_="">
    <xsd:import namespace="8830c0e5-7d78-4bda-85e0-ab32cf33f47c"/>
    <xsd:import namespace="35177658-6cab-4cd8-833c-a158d928267c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30c0e5-7d78-4bda-85e0-ab32cf33f47c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637149e2-836e-4746-86bf-22452e7ecd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77658-6cab-4cd8-833c-a158d928267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ff9c702-e04f-42c8-b103-9a98e00a3b07}" ma:internalName="TaxCatchAll" ma:showField="CatchAllData" ma:web="35177658-6cab-4cd8-833c-a158d92826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8830c0e5-7d78-4bda-85e0-ab32cf33f47c" xsi:nil="true"/>
    <TaxCatchAll xmlns="35177658-6cab-4cd8-833c-a158d928267c" xsi:nil="true"/>
    <lcf76f155ced4ddcb4097134ff3c332f xmlns="8830c0e5-7d78-4bda-85e0-ab32cf33f47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6009ED-AAFB-418E-B336-D1FE130A848D}"/>
</file>

<file path=customXml/itemProps2.xml><?xml version="1.0" encoding="utf-8"?>
<ds:datastoreItem xmlns:ds="http://schemas.openxmlformats.org/officeDocument/2006/customXml" ds:itemID="{29231A56-AB87-4456-BDEE-0181F15B0C4F}"/>
</file>

<file path=customXml/itemProps3.xml><?xml version="1.0" encoding="utf-8"?>
<ds:datastoreItem xmlns:ds="http://schemas.openxmlformats.org/officeDocument/2006/customXml" ds:itemID="{6957A5A5-CB9D-40B1-923D-8E6D909E3FF6}"/>
</file>

<file path=docProps/app.xml><?xml version="1.0" encoding="utf-8"?>
<Properties xmlns="http://schemas.openxmlformats.org/officeDocument/2006/extended-properties" xmlns:vt="http://schemas.openxmlformats.org/officeDocument/2006/docPropsVTypes">
  <Template>TM03457452%5b%5bfn=Nebe%5d%5d</Template>
  <TotalTime>150</TotalTime>
  <Words>396</Words>
  <Application>Microsoft Office PowerPoint</Application>
  <PresentationFormat>Širokoúhlá obrazovka</PresentationFormat>
  <Paragraphs>52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Berlin Sans FB</vt:lpstr>
      <vt:lpstr>Calibri</vt:lpstr>
      <vt:lpstr>Calibri Light</vt:lpstr>
      <vt:lpstr>Courier New</vt:lpstr>
      <vt:lpstr>Wingdings</vt:lpstr>
      <vt:lpstr>Nebe</vt:lpstr>
      <vt:lpstr>Ssl certifikáty</vt:lpstr>
      <vt:lpstr> Co to je?</vt:lpstr>
      <vt:lpstr>Jak ho získám?</vt:lpstr>
      <vt:lpstr>Jak ho získám?</vt:lpstr>
      <vt:lpstr>Kolik stojí?</vt:lpstr>
      <vt:lpstr>JAKÉ JSOU TYPY?</vt:lpstr>
      <vt:lpstr>Jak ho aplikovat na web?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Ssl certifikáty</dc:title>
  <dc:creator>Kluch David (4TA)</dc:creator>
  <cp:lastModifiedBy>Kluch David (4TA)</cp:lastModifiedBy>
  <cp:revision>10</cp:revision>
  <dcterms:created xsi:type="dcterms:W3CDTF">2024-02-13T07:49:09Z</dcterms:created>
  <dcterms:modified xsi:type="dcterms:W3CDTF">2024-02-20T07:58:19Z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0x010100FC860F7F411C0B439CAD998790141529</vt:lpwstr>
  </property>
</Properties>
</file>